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59" r:id="rId7"/>
    <p:sldId id="264" r:id="rId8"/>
    <p:sldId id="265" r:id="rId9"/>
    <p:sldId id="260" r:id="rId10"/>
    <p:sldId id="261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79819321296313"/>
          <c:y val="0.65579855906677842"/>
          <c:w val="0.12787371411413553"/>
          <c:h val="0.17500549788303357"/>
        </c:manualLayout>
      </c:layout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79819321296313"/>
          <c:y val="0.65579855906677842"/>
          <c:w val="0.12787371411413553"/>
          <c:h val="0.17500549788303357"/>
        </c:manualLayout>
      </c:layout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79819321296313"/>
          <c:y val="0.65579855906677842"/>
          <c:w val="0.12787371411413553"/>
          <c:h val="0.17500549788303357"/>
        </c:manualLayout>
      </c:layout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5D3F0ED0-2EB6-453D-BE4B-4BBCD8987238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Análise</a:t>
          </a:r>
        </a:p>
      </dgm:t>
    </dgm:pt>
    <dgm:pt modelId="{D6F3F8CC-AE84-4149-B520-1874B1B79F46}" type="par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2E2BF50E-B394-4636-BF63-257039995E33}" type="sib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00C4C7D7-43FB-4C62-B653-0BAA02E17855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Projeto</a:t>
          </a:r>
        </a:p>
      </dgm:t>
    </dgm:pt>
    <dgm:pt modelId="{D3913AE7-4A70-4B94-8990-85FA8AA36E6B}" type="par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26407BAA-24CA-40B6-A34E-07DAAD20ECB5}" type="sib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BE3AF4B6-F5EC-44DF-9BDC-CB79D95FB3F4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Implementação</a:t>
          </a:r>
        </a:p>
      </dgm:t>
    </dgm:pt>
    <dgm:pt modelId="{5DC69E6B-E902-4549-ACA2-C87487FCD048}" type="par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3B148F1D-FDFC-4CDA-B894-16E41EDC0348}" type="sib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9252A2D7-ECD4-458F-B2BB-B6333EF341C4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577C89B-FE67-4FD5-B67B-A9D2B5CF35FB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7DB892B2-0E0D-420C-B451-7722D28313F7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Análise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Projeto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Implementação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0.27569</cdr:x>
      <cdr:y>0.02785</cdr:y>
    </cdr:from>
    <cdr:to>
      <cdr:x>0.54828</cdr:x>
      <cdr:y>0.13494</cdr:y>
    </cdr:to>
    <cdr:sp macro="" textlink="">
      <cdr:nvSpPr>
        <cdr:cNvPr id="3" name="CaixaDeTexto 2">
          <a:extLst xmlns:a="http://schemas.openxmlformats.org/drawingml/2006/main">
            <a:ext uri="{FF2B5EF4-FFF2-40B4-BE49-F238E27FC236}">
              <a16:creationId xmlns:a16="http://schemas.microsoft.com/office/drawing/2014/main" id="{24419E13-EFCC-437B-9659-65EF458AF4E6}"/>
            </a:ext>
          </a:extLst>
        </cdr:cNvPr>
        <cdr:cNvSpPr txBox="1"/>
      </cdr:nvSpPr>
      <cdr:spPr>
        <a:xfrm xmlns:a="http://schemas.openxmlformats.org/drawingml/2006/main">
          <a:off x="2010775" y="148422"/>
          <a:ext cx="1988193" cy="5707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1860" dirty="0">
              <a:solidFill>
                <a:schemeClr val="tx2">
                  <a:lumMod val="60000"/>
                  <a:lumOff val="40000"/>
                </a:schemeClr>
              </a:solidFill>
            </a:rPr>
            <a:t>Introdução</a:t>
          </a:r>
        </a:p>
      </cdr:txBody>
    </cdr:sp>
  </cdr:relSizeAnchor>
  <cdr:relSizeAnchor xmlns:cdr="http://schemas.openxmlformats.org/drawingml/2006/chartDrawing">
    <cdr:from>
      <cdr:x>0.04411</cdr:x>
      <cdr:y>0.17973</cdr:y>
    </cdr:from>
    <cdr:to>
      <cdr:x>0.95589</cdr:x>
      <cdr:y>0.69847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04144F5B-0C41-4C7F-A4F7-A98385BB7077}"/>
            </a:ext>
          </a:extLst>
        </cdr:cNvPr>
        <cdr:cNvSpPr txBox="1"/>
      </cdr:nvSpPr>
      <cdr:spPr>
        <a:xfrm xmlns:a="http://schemas.openxmlformats.org/drawingml/2006/main">
          <a:off x="321742" y="957835"/>
          <a:ext cx="6650126" cy="2764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2400" dirty="0">
              <a:solidFill>
                <a:schemeClr val="accent3">
                  <a:lumMod val="40000"/>
                  <a:lumOff val="60000"/>
                </a:schemeClr>
              </a:solidFill>
            </a:rPr>
            <a:t>A proposta do trabalho é apresentar maneiras de </a:t>
          </a:r>
        </a:p>
        <a:p xmlns:a="http://schemas.openxmlformats.org/drawingml/2006/main">
          <a:r>
            <a:rPr lang="pt-BR" sz="2400" dirty="0">
              <a:solidFill>
                <a:schemeClr val="accent3">
                  <a:lumMod val="40000"/>
                  <a:lumOff val="60000"/>
                </a:schemeClr>
              </a:solidFill>
            </a:rPr>
            <a:t>especificar </a:t>
          </a:r>
          <a:r>
            <a:rPr lang="pt-BR" sz="2400" dirty="0" err="1">
              <a:solidFill>
                <a:schemeClr val="accent3">
                  <a:lumMod val="40000"/>
                  <a:lumOff val="60000"/>
                </a:schemeClr>
              </a:solidFill>
            </a:rPr>
            <a:t>microsserviços</a:t>
          </a:r>
          <a:r>
            <a:rPr lang="pt-BR" sz="2400" dirty="0">
              <a:solidFill>
                <a:schemeClr val="accent3">
                  <a:lumMod val="40000"/>
                  <a:lumOff val="60000"/>
                </a:schemeClr>
              </a:solidFill>
            </a:rPr>
            <a:t> utilizando </a:t>
          </a:r>
        </a:p>
        <a:p xmlns:a="http://schemas.openxmlformats.org/drawingml/2006/main">
          <a:r>
            <a:rPr lang="pt-BR" sz="2400" dirty="0">
              <a:solidFill>
                <a:schemeClr val="accent3">
                  <a:lumMod val="40000"/>
                  <a:lumOff val="60000"/>
                </a:schemeClr>
              </a:solidFill>
            </a:rPr>
            <a:t>um mix de abordagens.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0.27569</cdr:x>
      <cdr:y>0.02785</cdr:y>
    </cdr:from>
    <cdr:to>
      <cdr:x>0.54828</cdr:x>
      <cdr:y>0.13494</cdr:y>
    </cdr:to>
    <cdr:sp macro="" textlink="">
      <cdr:nvSpPr>
        <cdr:cNvPr id="3" name="CaixaDeTexto 2">
          <a:extLst xmlns:a="http://schemas.openxmlformats.org/drawingml/2006/main">
            <a:ext uri="{FF2B5EF4-FFF2-40B4-BE49-F238E27FC236}">
              <a16:creationId xmlns:a16="http://schemas.microsoft.com/office/drawing/2014/main" id="{24419E13-EFCC-437B-9659-65EF458AF4E6}"/>
            </a:ext>
          </a:extLst>
        </cdr:cNvPr>
        <cdr:cNvSpPr txBox="1"/>
      </cdr:nvSpPr>
      <cdr:spPr>
        <a:xfrm xmlns:a="http://schemas.openxmlformats.org/drawingml/2006/main">
          <a:off x="2010775" y="148422"/>
          <a:ext cx="1988193" cy="5707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1860" dirty="0">
              <a:solidFill>
                <a:schemeClr val="tx2">
                  <a:lumMod val="60000"/>
                  <a:lumOff val="40000"/>
                </a:schemeClr>
              </a:solidFill>
            </a:rPr>
            <a:t>Etapa de Análise</a:t>
          </a:r>
        </a:p>
      </cdr:txBody>
    </cdr:sp>
  </cdr:relSizeAnchor>
  <cdr:relSizeAnchor xmlns:cdr="http://schemas.openxmlformats.org/drawingml/2006/chartDrawing">
    <cdr:from>
      <cdr:x>0.43731</cdr:x>
      <cdr:y>0.11847</cdr:y>
    </cdr:from>
    <cdr:to>
      <cdr:x>0.57819</cdr:x>
      <cdr:y>0.19318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04144F5B-0C41-4C7F-A4F7-A98385BB7077}"/>
            </a:ext>
          </a:extLst>
        </cdr:cNvPr>
        <cdr:cNvSpPr txBox="1"/>
      </cdr:nvSpPr>
      <cdr:spPr>
        <a:xfrm xmlns:a="http://schemas.openxmlformats.org/drawingml/2006/main">
          <a:off x="3189605" y="631386"/>
          <a:ext cx="1027476" cy="3981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1100" dirty="0">
              <a:solidFill>
                <a:schemeClr val="accent3">
                  <a:lumMod val="40000"/>
                  <a:lumOff val="60000"/>
                </a:schemeClr>
              </a:solidFill>
            </a:rPr>
            <a:t>Problema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0.27569</cdr:x>
      <cdr:y>0.02785</cdr:y>
    </cdr:from>
    <cdr:to>
      <cdr:x>0.54828</cdr:x>
      <cdr:y>0.13494</cdr:y>
    </cdr:to>
    <cdr:sp macro="" textlink="">
      <cdr:nvSpPr>
        <cdr:cNvPr id="3" name="CaixaDeTexto 2">
          <a:extLst xmlns:a="http://schemas.openxmlformats.org/drawingml/2006/main">
            <a:ext uri="{FF2B5EF4-FFF2-40B4-BE49-F238E27FC236}">
              <a16:creationId xmlns:a16="http://schemas.microsoft.com/office/drawing/2014/main" id="{24419E13-EFCC-437B-9659-65EF458AF4E6}"/>
            </a:ext>
          </a:extLst>
        </cdr:cNvPr>
        <cdr:cNvSpPr txBox="1"/>
      </cdr:nvSpPr>
      <cdr:spPr>
        <a:xfrm xmlns:a="http://schemas.openxmlformats.org/drawingml/2006/main">
          <a:off x="2010775" y="148422"/>
          <a:ext cx="1988193" cy="5707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1860" dirty="0">
              <a:solidFill>
                <a:schemeClr val="tx2">
                  <a:lumMod val="60000"/>
                  <a:lumOff val="40000"/>
                </a:schemeClr>
              </a:solidFill>
            </a:rPr>
            <a:t>Etapa de Análise</a:t>
          </a:r>
        </a:p>
      </cdr:txBody>
    </cdr:sp>
  </cdr:relSizeAnchor>
  <cdr:relSizeAnchor xmlns:cdr="http://schemas.openxmlformats.org/drawingml/2006/chartDrawing">
    <cdr:from>
      <cdr:x>0.43731</cdr:x>
      <cdr:y>0.11847</cdr:y>
    </cdr:from>
    <cdr:to>
      <cdr:x>0.57819</cdr:x>
      <cdr:y>0.19318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04144F5B-0C41-4C7F-A4F7-A98385BB7077}"/>
            </a:ext>
          </a:extLst>
        </cdr:cNvPr>
        <cdr:cNvSpPr txBox="1"/>
      </cdr:nvSpPr>
      <cdr:spPr>
        <a:xfrm xmlns:a="http://schemas.openxmlformats.org/drawingml/2006/main">
          <a:off x="3189605" y="631386"/>
          <a:ext cx="1027476" cy="3981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1100" dirty="0">
              <a:solidFill>
                <a:schemeClr val="accent3">
                  <a:lumMod val="40000"/>
                  <a:lumOff val="60000"/>
                </a:schemeClr>
              </a:solidFill>
            </a:rPr>
            <a:t>Problema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D3D1FA-A0C8-41F4-A2C1-292FCEB251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A3E8E0-9BF4-47CD-803C-37D8507D94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FC71-F865-48AC-B7E4-53DE3FAA9F3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FE1FB7-9BFF-494C-8FB3-95A83AD449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03A1D-8056-4DB4-A5FD-CF16BFDFC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FC551-7EAE-46A9-A420-C37F778D65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5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BBEDE-81DC-445B-AE5C-7B4620CF91B4}" type="datetimeFigureOut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7CEB-968B-430F-857E-428F31D6B91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4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96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126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77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0726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65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6653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672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6E3CE-BE2A-4B4B-B786-18270E55741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841A87-6647-4EEA-A413-3E031D29095D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07F8DE-4813-4815-8A42-C1BD6DD3FCE1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9EF8C-29ED-4289-854B-19CD22E02BD2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CEFD74-C605-4273-87FC-91E0D252223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BD0FA5-C617-4553-A39A-7D26CB048611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635EB7-EF54-4FEE-AC19-8C5848058E3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C970CE-C714-48F2-BF18-30068085C424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C71AB-D434-4A32-A6A1-CEBB196455BA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C183FD-86C6-48B3-8A1B-C1E0D03332BE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0BB30-9E83-4464-96F4-75CF8A8409AE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D8F0D9E6-AAD5-457D-86A7-4A9140761586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Plano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73" y="1298448"/>
            <a:ext cx="3840164" cy="3255264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/>
              <a:t>Arquitetura de </a:t>
            </a:r>
            <a:r>
              <a:rPr lang="pt-BR" sz="4800" dirty="0" err="1"/>
              <a:t>Microsserviços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/>
              <a:t>Uma abordagem de documentação e prova de conceito.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5" name="Imagem 4" descr="várias pessoas observando planta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Planejando o processo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spaço reservado para o SmartArt do ícone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639016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566663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E3A3771-6F8B-427B-BBD8-27185AA61B29}"/>
              </a:ext>
            </a:extLst>
          </p:cNvPr>
          <p:cNvGraphicFramePr>
            <a:graphicFrameLocks noGrp="1"/>
          </p:cNvGraphicFramePr>
          <p:nvPr/>
        </p:nvGraphicFramePr>
        <p:xfrm>
          <a:off x="1564271" y="2303112"/>
          <a:ext cx="6128434" cy="24198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0596">
                  <a:extLst>
                    <a:ext uri="{9D8B030D-6E8A-4147-A177-3AD203B41FA5}">
                      <a16:colId xmlns:a16="http://schemas.microsoft.com/office/drawing/2014/main" val="1698172169"/>
                    </a:ext>
                  </a:extLst>
                </a:gridCol>
                <a:gridCol w="4067838">
                  <a:extLst>
                    <a:ext uri="{9D8B030D-6E8A-4147-A177-3AD203B41FA5}">
                      <a16:colId xmlns:a16="http://schemas.microsoft.com/office/drawing/2014/main" val="1481664694"/>
                    </a:ext>
                  </a:extLst>
                </a:gridCol>
              </a:tblGrid>
              <a:tr h="29564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O problema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Processos de negócios lentos e difícil escala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6013719"/>
                  </a:ext>
                </a:extLst>
              </a:tr>
              <a:tr h="29564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Afeta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 velocidade da área fim da empresa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532071"/>
                  </a:ext>
                </a:extLst>
              </a:tr>
              <a:tr h="6049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Cujo impacto 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Falha na identificação de oportunidades nos clientes e perda do time de alguns negócios.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770495"/>
                  </a:ext>
                </a:extLst>
              </a:tr>
              <a:tr h="12236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Tendo como solução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A criação de uma nova solução de software baseada em arquitetura de </a:t>
                      </a:r>
                      <a:r>
                        <a:rPr lang="pt-BR" sz="1100" dirty="0" err="1">
                          <a:effectLst/>
                        </a:rPr>
                        <a:t>microsserviços</a:t>
                      </a:r>
                      <a:r>
                        <a:rPr lang="pt-BR" sz="1100" dirty="0">
                          <a:effectLst/>
                        </a:rPr>
                        <a:t> e utilizando uma série de novas práticas de desenvolvimento empiricamente comprovadas pelo mercado.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023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04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E3A3771-6F8B-427B-BBD8-27185AA61B29}"/>
              </a:ext>
            </a:extLst>
          </p:cNvPr>
          <p:cNvGraphicFramePr>
            <a:graphicFrameLocks noGrp="1"/>
          </p:cNvGraphicFramePr>
          <p:nvPr/>
        </p:nvGraphicFramePr>
        <p:xfrm>
          <a:off x="1564271" y="2303112"/>
          <a:ext cx="6128434" cy="24198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0596">
                  <a:extLst>
                    <a:ext uri="{9D8B030D-6E8A-4147-A177-3AD203B41FA5}">
                      <a16:colId xmlns:a16="http://schemas.microsoft.com/office/drawing/2014/main" val="1698172169"/>
                    </a:ext>
                  </a:extLst>
                </a:gridCol>
                <a:gridCol w="4067838">
                  <a:extLst>
                    <a:ext uri="{9D8B030D-6E8A-4147-A177-3AD203B41FA5}">
                      <a16:colId xmlns:a16="http://schemas.microsoft.com/office/drawing/2014/main" val="1481664694"/>
                    </a:ext>
                  </a:extLst>
                </a:gridCol>
              </a:tblGrid>
              <a:tr h="29564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O problema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Processos de negócios lentos e difícil escala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6013719"/>
                  </a:ext>
                </a:extLst>
              </a:tr>
              <a:tr h="29564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Afeta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 velocidade da área fim da empresa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532071"/>
                  </a:ext>
                </a:extLst>
              </a:tr>
              <a:tr h="60497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Cujo impacto 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Falha na identificação de oportunidades nos clientes e perda do time de alguns negócios.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0770495"/>
                  </a:ext>
                </a:extLst>
              </a:tr>
              <a:tr h="122363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Tendo como solução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A criação de uma nova solução de software baseada em arquitetura de </a:t>
                      </a:r>
                      <a:r>
                        <a:rPr lang="pt-BR" sz="1100" dirty="0" err="1">
                          <a:effectLst/>
                        </a:rPr>
                        <a:t>microsserviços</a:t>
                      </a:r>
                      <a:r>
                        <a:rPr lang="pt-BR" sz="1100" dirty="0">
                          <a:effectLst/>
                        </a:rPr>
                        <a:t> e utilizando uma série de novas práticas de desenvolvimento empiricamente comprovadas pelo mercado.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023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62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Pilares do Sucesso</a:t>
            </a:r>
          </a:p>
        </p:txBody>
      </p:sp>
      <p:pic>
        <p:nvPicPr>
          <p:cNvPr id="6" name="Imagem 5" descr="Mulher no escritório observando planta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Espaço Reservado para Conteúdo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64187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Trabalhando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r>
              <a:rPr lang="pt-BR" b="1" dirty="0"/>
              <a:t>Cirilo L. Xavier Junior</a:t>
            </a:r>
          </a:p>
          <a:p>
            <a:r>
              <a:rPr lang="pt-BR" b="1" dirty="0"/>
              <a:t>https://www.linkedin.com/in/cirilo-lourenco-xavier-junior/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Arquitetura (design Quadro)</Template>
  <TotalTime>0</TotalTime>
  <Words>216</Words>
  <Application>Microsoft Office PowerPoint</Application>
  <PresentationFormat>Widescreen</PresentationFormat>
  <Paragraphs>44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Calibri</vt:lpstr>
      <vt:lpstr>Corbel</vt:lpstr>
      <vt:lpstr>Wingdings 2</vt:lpstr>
      <vt:lpstr>Quadro</vt:lpstr>
      <vt:lpstr>Arquitetura de Microsserviços</vt:lpstr>
      <vt:lpstr>Planejando o processo</vt:lpstr>
      <vt:lpstr>Linha do Tempo de Trabalho</vt:lpstr>
      <vt:lpstr>Linha do Tempo de Trabalho</vt:lpstr>
      <vt:lpstr>Linha do Tempo de Trabalho</vt:lpstr>
      <vt:lpstr>Pilares do Sucesso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2020-09-20T15:06:54Z</dcterms:created>
  <dcterms:modified xsi:type="dcterms:W3CDTF">2020-09-21T21:43:43Z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